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4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499E7-A4FC-4B1B-8845-0C5BBF5B5EC1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D781D-4AB4-4E5F-B08A-9A455A10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99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35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37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1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6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36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86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5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62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17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5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2023-02-07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65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blackkiwi.net/service/keyword-analysis?keyword=%EB%8F%2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ackkiwi.net/service/keyword-analysis?keyword=%EA%B0%80%25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60648"/>
            <a:ext cx="4608512" cy="3456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00" y="3068960"/>
            <a:ext cx="43220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latin typeface="HY헤드라인M" pitchFamily="18" charset="-127"/>
                <a:ea typeface="HY헤드라인M" pitchFamily="18" charset="-127"/>
              </a:rPr>
              <a:t>동화약품 봄맞이</a:t>
            </a:r>
            <a:endParaRPr lang="en-US" altLang="ko-KR" sz="44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4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z="44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4400" dirty="0" smtClean="0">
                <a:latin typeface="HY헤드라인M" pitchFamily="18" charset="-127"/>
                <a:ea typeface="HY헤드라인M" pitchFamily="18" charset="-127"/>
              </a:rPr>
              <a:t>웹사이트 </a:t>
            </a:r>
            <a:r>
              <a:rPr lang="ko-KR" altLang="en-US" sz="4400" dirty="0" err="1" smtClean="0">
                <a:latin typeface="HY헤드라인M" pitchFamily="18" charset="-127"/>
                <a:ea typeface="HY헤드라인M" pitchFamily="18" charset="-127"/>
              </a:rPr>
              <a:t>리뉴얼</a:t>
            </a:r>
            <a:endParaRPr lang="ko-KR" altLang="en-US" sz="4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9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41134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02. </a:t>
            </a:r>
            <a:r>
              <a:rPr lang="ko-KR" altLang="en-US" sz="2000" dirty="0" smtClean="0"/>
              <a:t>사용자 조사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259468"/>
            <a:ext cx="2497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MZ</a:t>
            </a:r>
            <a:r>
              <a:rPr lang="ko-KR" altLang="en-US" sz="1600" b="1" dirty="0" smtClean="0"/>
              <a:t>세대를 겨냥한 마케팅</a:t>
            </a:r>
            <a:endParaRPr lang="en-US" altLang="ko-KR" sz="16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99592" y="5830430"/>
            <a:ext cx="6212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b="1" dirty="0"/>
          </a:p>
          <a:p>
            <a:r>
              <a:rPr lang="ko-KR" altLang="en-US" sz="1200" b="1" dirty="0"/>
              <a:t>출처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약사신문</a:t>
            </a:r>
            <a:r>
              <a:rPr lang="en-US" altLang="ko-KR" sz="1200" b="1" dirty="0"/>
              <a:t>(https://www.pharmnews.com/news/articleView.html?idxno=202910)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052840" cy="412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32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41134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03. </a:t>
            </a:r>
            <a:r>
              <a:rPr lang="ko-KR" altLang="en-US" sz="2000" dirty="0" smtClean="0"/>
              <a:t>페르소나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1388023" cy="501317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563888" y="1268760"/>
            <a:ext cx="4896544" cy="48965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박</a:t>
            </a:r>
            <a:r>
              <a:rPr lang="en-US" altLang="ko-KR" dirty="0" smtClean="0">
                <a:solidFill>
                  <a:schemeClr val="tx1"/>
                </a:solidFill>
              </a:rPr>
              <a:t>OO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나이 </a:t>
            </a:r>
            <a:r>
              <a:rPr lang="en-US" altLang="ko-KR" dirty="0" smtClean="0">
                <a:solidFill>
                  <a:schemeClr val="tx1"/>
                </a:solidFill>
              </a:rPr>
              <a:t>: 32</a:t>
            </a:r>
            <a:r>
              <a:rPr lang="ko-KR" altLang="en-US" dirty="0" smtClean="0">
                <a:solidFill>
                  <a:schemeClr val="tx1"/>
                </a:solidFill>
              </a:rPr>
              <a:t>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직업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회사원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특이사항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잦은 야근과 회식으로 만성 소화불량에 시달리고 있으며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이로 인해 소화제 및 건강보조식품들을 자주 </a:t>
            </a:r>
            <a:r>
              <a:rPr lang="ko-KR" altLang="en-US" dirty="0" err="1" smtClean="0">
                <a:solidFill>
                  <a:schemeClr val="tx1"/>
                </a:solidFill>
              </a:rPr>
              <a:t>챙겨먹는편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41134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03. </a:t>
            </a:r>
            <a:r>
              <a:rPr lang="ko-KR" altLang="en-US" sz="2000" dirty="0" smtClean="0"/>
              <a:t>페르소나</a:t>
            </a:r>
            <a:endParaRPr lang="ko-KR" altLang="en-US" sz="20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63888" y="1268760"/>
            <a:ext cx="4896544" cy="489654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최</a:t>
            </a:r>
            <a:r>
              <a:rPr lang="en-US" altLang="ko-KR" dirty="0" smtClean="0">
                <a:solidFill>
                  <a:schemeClr val="tx1"/>
                </a:solidFill>
              </a:rPr>
              <a:t>OO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나이 </a:t>
            </a:r>
            <a:r>
              <a:rPr lang="en-US" altLang="ko-KR" dirty="0" smtClean="0">
                <a:solidFill>
                  <a:schemeClr val="tx1"/>
                </a:solidFill>
              </a:rPr>
              <a:t>: 21</a:t>
            </a:r>
            <a:r>
              <a:rPr lang="ko-KR" altLang="en-US" dirty="0" smtClean="0">
                <a:solidFill>
                  <a:schemeClr val="tx1"/>
                </a:solidFill>
              </a:rPr>
              <a:t>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직업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대학생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특이사항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평소 면역력이 좋지 않아 감기에 자주 걸리는 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스마트폰으로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</a:rPr>
              <a:t>을 하던 도중 동화약품 광고를 보고 관심을 갖게 되었음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90911"/>
            <a:ext cx="1265951" cy="46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9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41134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04. </a:t>
            </a:r>
            <a:r>
              <a:rPr lang="ko-KR" altLang="en-US" sz="2000" dirty="0" smtClean="0"/>
              <a:t>프로젝트 </a:t>
            </a:r>
            <a:r>
              <a:rPr lang="ko-KR" altLang="en-US" sz="2000" dirty="0" err="1" smtClean="0"/>
              <a:t>트렌드</a:t>
            </a:r>
            <a:r>
              <a:rPr lang="ko-KR" altLang="en-US" sz="2000" dirty="0" smtClean="0"/>
              <a:t> 조사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33414"/>
            <a:ext cx="4605470" cy="26357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400600" y="2420888"/>
            <a:ext cx="3843808" cy="24482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방문</a:t>
            </a:r>
            <a:r>
              <a:rPr lang="ko-KR" altLang="en-US" sz="1600" dirty="0">
                <a:solidFill>
                  <a:schemeClr val="tx1"/>
                </a:solidFill>
              </a:rPr>
              <a:t>자</a:t>
            </a:r>
            <a:r>
              <a:rPr lang="ko-KR" altLang="en-US" sz="1600" dirty="0" smtClean="0">
                <a:solidFill>
                  <a:schemeClr val="tx1"/>
                </a:solidFill>
              </a:rPr>
              <a:t>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웹페이지를</a:t>
            </a:r>
            <a:r>
              <a:rPr lang="ko-KR" altLang="en-US" sz="1600" dirty="0" smtClean="0">
                <a:solidFill>
                  <a:schemeClr val="tx1"/>
                </a:solidFill>
              </a:rPr>
              <a:t> 이용할 때 작은 것에도 반응하는 마이크로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인터랙션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1035" y="5085184"/>
            <a:ext cx="11224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(</a:t>
            </a:r>
            <a:r>
              <a:rPr lang="ko-KR" altLang="en-US" sz="900" dirty="0" smtClean="0"/>
              <a:t>움직이는 </a:t>
            </a:r>
            <a:r>
              <a:rPr lang="en-US" altLang="ko-KR" sz="900" dirty="0" smtClean="0"/>
              <a:t>gif</a:t>
            </a:r>
            <a:r>
              <a:rPr lang="ko-KR" altLang="en-US" sz="900" dirty="0" smtClean="0"/>
              <a:t>파일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658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41134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04. </a:t>
            </a:r>
            <a:r>
              <a:rPr lang="ko-KR" altLang="en-US" sz="2000" dirty="0" smtClean="0"/>
              <a:t>프로젝트 </a:t>
            </a:r>
            <a:r>
              <a:rPr lang="ko-KR" altLang="en-US" sz="2000" dirty="0" err="1" smtClean="0"/>
              <a:t>트렌드</a:t>
            </a:r>
            <a:r>
              <a:rPr lang="ko-KR" altLang="en-US" sz="2000" dirty="0" smtClean="0"/>
              <a:t> 조사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400600" y="2420888"/>
            <a:ext cx="3843808" cy="24482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딱딱한 느낌에서 벗어난 다양한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종류의 폰트사용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22866"/>
            <a:ext cx="3374612" cy="284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41134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04. </a:t>
            </a:r>
            <a:r>
              <a:rPr lang="ko-KR" altLang="en-US" sz="2000" dirty="0" smtClean="0"/>
              <a:t>프로젝트 </a:t>
            </a:r>
            <a:r>
              <a:rPr lang="ko-KR" altLang="en-US" sz="2000" dirty="0" err="1" smtClean="0"/>
              <a:t>트렌드</a:t>
            </a:r>
            <a:r>
              <a:rPr lang="ko-KR" altLang="en-US" sz="2000" dirty="0" smtClean="0"/>
              <a:t> 조사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400600" y="2420888"/>
            <a:ext cx="3843808" cy="24482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정돈된 느낌의 대칭형 웹사이트 구성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70484"/>
            <a:ext cx="2982965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5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41134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05. </a:t>
            </a:r>
            <a:r>
              <a:rPr lang="ko-KR" altLang="en-US" sz="2000" dirty="0" smtClean="0"/>
              <a:t>무드보드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32379"/>
            <a:ext cx="2287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● 색상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기업의 대표색상 사용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11" y="1484784"/>
            <a:ext cx="2377996" cy="1541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772816"/>
            <a:ext cx="4005064" cy="40050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8763" y="1165006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● 사이트 내 제품소개 </a:t>
            </a:r>
            <a:r>
              <a:rPr lang="ko-KR" altLang="en-US" sz="1200" dirty="0" err="1" smtClean="0"/>
              <a:t>컨셉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11" y="3542556"/>
            <a:ext cx="2857500" cy="31432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536" y="3224009"/>
            <a:ext cx="3233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● 폰트변경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예시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폰트 </a:t>
            </a:r>
            <a:r>
              <a:rPr lang="en-US" altLang="ko-KR" sz="1200" dirty="0" smtClean="0"/>
              <a:t>Song </a:t>
            </a:r>
            <a:r>
              <a:rPr lang="en-US" altLang="ko-KR" sz="1200" dirty="0" err="1" smtClean="0"/>
              <a:t>Myung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323528" y="6525344"/>
            <a:ext cx="319658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3923928" y="1165006"/>
            <a:ext cx="0" cy="5360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23528" y="3140968"/>
            <a:ext cx="3528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3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감사합니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8054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60648"/>
            <a:ext cx="5256584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01.</a:t>
            </a:r>
            <a:r>
              <a:rPr lang="ko-KR" altLang="en-US" sz="2000" dirty="0" smtClean="0"/>
              <a:t>시장환경 조사분석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68690" y="898847"/>
            <a:ext cx="283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https://www.donga-otsuka.co.kr/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6" y="2060848"/>
            <a:ext cx="6563205" cy="3312368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260648"/>
            <a:ext cx="5256584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/>
              <a:t>01.</a:t>
            </a:r>
            <a:r>
              <a:rPr lang="ko-KR" altLang="en-US" sz="2000" dirty="0" smtClean="0"/>
              <a:t>시장환경 조사분석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68690" y="898847"/>
            <a:ext cx="283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https://www.donga-otsuka.co.kr/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43"/>
          <a:stretch/>
        </p:blipFill>
        <p:spPr>
          <a:xfrm>
            <a:off x="3891902" y="323164"/>
            <a:ext cx="2496349" cy="6094428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21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800" b="1" dirty="0" smtClean="0"/>
              <a:t>장점</a:t>
            </a:r>
            <a:endParaRPr lang="en-US" altLang="ko-KR" sz="2800" b="1" dirty="0" smtClean="0"/>
          </a:p>
          <a:p>
            <a:pPr marL="0" indent="0">
              <a:buNone/>
            </a:pPr>
            <a:endParaRPr lang="ko-KR" altLang="en-US" sz="2000" dirty="0" smtClean="0"/>
          </a:p>
          <a:p>
            <a:pPr marL="0" indent="0">
              <a:buNone/>
            </a:pPr>
            <a:endParaRPr lang="ko-KR" altLang="en-US" sz="2000" dirty="0" smtClean="0"/>
          </a:p>
          <a:p>
            <a:pPr marL="0" indent="0">
              <a:buNone/>
            </a:pPr>
            <a:r>
              <a:rPr lang="ko-KR" altLang="en-US" sz="2000" b="1" dirty="0" smtClean="0"/>
              <a:t>색</a:t>
            </a:r>
            <a:r>
              <a:rPr lang="ko-KR" altLang="en-US" sz="2000" b="1" dirty="0"/>
              <a:t>감</a:t>
            </a:r>
            <a:endParaRPr lang="en-US" altLang="ko-KR" sz="2000" b="1" dirty="0" smtClean="0"/>
          </a:p>
          <a:p>
            <a:pPr marL="0" indent="0">
              <a:buNone/>
            </a:pPr>
            <a:r>
              <a:rPr lang="ko-KR" altLang="en-US" sz="2000" dirty="0" smtClean="0"/>
              <a:t>대표제품의 색감을 잘 나타내는 페이지 </a:t>
            </a:r>
            <a:r>
              <a:rPr lang="ko-KR" altLang="en-US" sz="2000" dirty="0" err="1" smtClean="0"/>
              <a:t>포카리스웨트의</a:t>
            </a:r>
            <a:r>
              <a:rPr lang="ko-KR" altLang="en-US" sz="2000" dirty="0" smtClean="0"/>
              <a:t> 푸른빛과 </a:t>
            </a:r>
            <a:r>
              <a:rPr lang="ko-KR" altLang="en-US" sz="2000" dirty="0" err="1" smtClean="0"/>
              <a:t>오로나민</a:t>
            </a:r>
            <a:r>
              <a:rPr lang="en-US" altLang="ko-KR" sz="2000" dirty="0" smtClean="0"/>
              <a:t>C</a:t>
            </a:r>
            <a:r>
              <a:rPr lang="ko-KR" altLang="en-US" sz="2000" dirty="0" smtClean="0"/>
              <a:t>의 주황색을 잘 활용하였음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b="1" dirty="0" smtClean="0"/>
              <a:t>구성 방식</a:t>
            </a:r>
          </a:p>
          <a:p>
            <a:pPr marL="0" indent="0">
              <a:buNone/>
            </a:pPr>
            <a:r>
              <a:rPr lang="ko-KR" altLang="en-US" sz="2000" dirty="0" smtClean="0"/>
              <a:t>세로로 정렬되지 않고 가로로 정렬된 신선한 스타일</a:t>
            </a:r>
            <a:r>
              <a:rPr lang="en-US" altLang="ko-KR" sz="2000" dirty="0" smtClean="0"/>
              <a:t>(PC)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b="1" dirty="0" smtClean="0"/>
              <a:t>가시</a:t>
            </a:r>
            <a:r>
              <a:rPr lang="ko-KR" altLang="en-US" sz="2000" b="1" dirty="0"/>
              <a:t>성</a:t>
            </a:r>
            <a:endParaRPr lang="en-US" altLang="ko-KR" sz="2000" b="1" dirty="0" smtClean="0"/>
          </a:p>
          <a:p>
            <a:pPr marL="0" indent="0">
              <a:buNone/>
            </a:pPr>
            <a:r>
              <a:rPr lang="ko-KR" altLang="en-US" sz="2000" dirty="0" smtClean="0"/>
              <a:t>스크롤을 많이 이동하지 않아도 한눈에 홈페이지의 정보를 볼 수 있음</a:t>
            </a:r>
            <a:r>
              <a:rPr lang="en-US" altLang="ko-KR" sz="2000" dirty="0" smtClean="0"/>
              <a:t>(PC)</a:t>
            </a:r>
            <a:endParaRPr lang="ko-KR" altLang="en-US" sz="24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51520" y="260648"/>
            <a:ext cx="525658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/>
              <a:t>01. </a:t>
            </a:r>
            <a:r>
              <a:rPr lang="ko-KR" altLang="en-US" sz="2000" dirty="0" smtClean="0"/>
              <a:t>시장환경 조사분석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28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112568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b="1" dirty="0" smtClean="0"/>
              <a:t>단점</a:t>
            </a:r>
            <a:endParaRPr lang="en-US" altLang="ko-KR" sz="2800" b="1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b="1" dirty="0" err="1" smtClean="0"/>
              <a:t>컨텐츠</a:t>
            </a:r>
            <a:r>
              <a:rPr lang="en-US" altLang="ko-KR" sz="2000" b="1" dirty="0" smtClean="0"/>
              <a:t>1</a:t>
            </a:r>
            <a:endParaRPr lang="en-US" altLang="ko-KR" sz="2000" b="1" dirty="0"/>
          </a:p>
          <a:p>
            <a:pPr marL="0" indent="0">
              <a:buNone/>
            </a:pPr>
            <a:r>
              <a:rPr lang="ko-KR" altLang="en-US" sz="2000" dirty="0" smtClean="0"/>
              <a:t>대부분의 페이지 구역이 </a:t>
            </a:r>
            <a:r>
              <a:rPr lang="ko-KR" altLang="en-US" sz="2000" dirty="0" err="1" smtClean="0"/>
              <a:t>반응형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컨텐츠들로</a:t>
            </a:r>
            <a:r>
              <a:rPr lang="ko-KR" altLang="en-US" sz="2000" dirty="0" smtClean="0"/>
              <a:t> 이루어져 있어 마우스 커서를 둘 곳을 의식해서 </a:t>
            </a:r>
            <a:r>
              <a:rPr lang="ko-KR" altLang="en-US" sz="2000" dirty="0" smtClean="0"/>
              <a:t>찾아야 함 </a:t>
            </a:r>
            <a:endParaRPr lang="ko-KR" altLang="en-US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b="1" dirty="0" err="1" smtClean="0"/>
              <a:t>컨텐츠</a:t>
            </a:r>
            <a:r>
              <a:rPr lang="en-US" altLang="ko-KR" sz="2000" b="1" dirty="0" smtClean="0"/>
              <a:t>2</a:t>
            </a:r>
            <a:endParaRPr lang="ko-KR" altLang="en-US" sz="2000" b="1" dirty="0" smtClean="0"/>
          </a:p>
          <a:p>
            <a:pPr marL="0" indent="0">
              <a:buNone/>
            </a:pPr>
            <a:r>
              <a:rPr lang="ko-KR" altLang="en-US" sz="2000" dirty="0" smtClean="0"/>
              <a:t>한번에 정보를 </a:t>
            </a:r>
            <a:r>
              <a:rPr lang="ko-KR" altLang="en-US" sz="2000" dirty="0" smtClean="0"/>
              <a:t>볼 수 있지만 </a:t>
            </a:r>
            <a:r>
              <a:rPr lang="ko-KR" altLang="en-US" sz="2000" dirty="0" smtClean="0"/>
              <a:t>그만큼 한 페이지에 많은 것들이 담겨있다 보니 </a:t>
            </a:r>
            <a:r>
              <a:rPr lang="ko-KR" altLang="en-US" sz="2000" dirty="0" smtClean="0"/>
              <a:t>다소 </a:t>
            </a:r>
            <a:r>
              <a:rPr lang="ko-KR" altLang="en-US" sz="2000" dirty="0" err="1" smtClean="0"/>
              <a:t>난잡해보임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b="1" dirty="0" smtClean="0"/>
              <a:t>링크이동</a:t>
            </a:r>
          </a:p>
          <a:p>
            <a:pPr marL="0" indent="0">
              <a:buNone/>
            </a:pPr>
            <a:r>
              <a:rPr lang="ko-KR" altLang="en-US" sz="2000" dirty="0" smtClean="0"/>
              <a:t>각각 버튼을 통해 페이지를 이동했을 때 어떤 페이지는 새 창에서 열리고 또 다른 페이지는 현재 창에서 이동하는 등 일관적이지 않음</a:t>
            </a:r>
            <a:endParaRPr lang="ko-KR" altLang="en-US" sz="20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51520" y="260648"/>
            <a:ext cx="525658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/>
              <a:t>01. </a:t>
            </a:r>
            <a:r>
              <a:rPr lang="ko-KR" altLang="en-US" sz="2000" dirty="0" smtClean="0"/>
              <a:t>시장환경 조사분석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450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547586"/>
              </p:ext>
            </p:extLst>
          </p:nvPr>
        </p:nvGraphicFramePr>
        <p:xfrm>
          <a:off x="520685" y="332656"/>
          <a:ext cx="8083765" cy="6075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955"/>
                <a:gridCol w="1152128"/>
                <a:gridCol w="4680520"/>
                <a:gridCol w="720080"/>
                <a:gridCol w="720082"/>
              </a:tblGrid>
              <a:tr h="675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번호</a:t>
                      </a:r>
                      <a:endParaRPr lang="ko-KR" altLang="en-US" sz="18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우선순위</a:t>
                      </a:r>
                      <a:endParaRPr lang="ko-KR" altLang="en-US" sz="18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체크리스트</a:t>
                      </a:r>
                      <a:endParaRPr lang="ko-KR" altLang="en-US" sz="18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YES</a:t>
                      </a:r>
                      <a:endParaRPr lang="ko-KR" altLang="en-US" sz="18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NO</a:t>
                      </a:r>
                      <a:endParaRPr lang="ko-KR" altLang="en-US" sz="1800" dirty="0"/>
                    </a:p>
                  </a:txBody>
                  <a:tcPr marL="106490" marR="106490" marT="53245" marB="53245" anchor="ctr"/>
                </a:tc>
              </a:tr>
              <a:tr h="675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1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smtClean="0"/>
                        <a:t>1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기업을 대표하는 색감을 잘 표현하였는가</a:t>
                      </a:r>
                      <a:endParaRPr lang="ko-KR" altLang="en-US" sz="14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106490" marR="106490" marT="53245" marB="53245" anchor="ctr"/>
                </a:tc>
              </a:tr>
              <a:tr h="675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2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8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웹사이트의 구성방식이 단조롭지</a:t>
                      </a:r>
                      <a:r>
                        <a:rPr lang="ko-KR" altLang="en-US" sz="1400" baseline="0" dirty="0" smtClean="0"/>
                        <a:t> 않고 독특한가</a:t>
                      </a:r>
                      <a:endParaRPr lang="en-US" altLang="ko-KR" sz="1400" baseline="0" dirty="0" smtClean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106490" marR="106490" marT="53245" marB="53245" anchor="ctr"/>
                </a:tc>
              </a:tr>
              <a:tr h="675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3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5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웹사이트를 보았을 때 한눈에 모든 정보를 볼 수 있는가</a:t>
                      </a:r>
                      <a:endParaRPr lang="ko-KR" altLang="en-US" sz="14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106490" marR="106490" marT="53245" marB="53245" anchor="ctr"/>
                </a:tc>
              </a:tr>
              <a:tr h="675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4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6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과도한 </a:t>
                      </a:r>
                      <a:r>
                        <a:rPr lang="ko-KR" altLang="en-US" sz="1400" dirty="0" err="1" smtClean="0"/>
                        <a:t>반응형</a:t>
                      </a:r>
                      <a:r>
                        <a:rPr lang="ko-KR" altLang="en-US" sz="1400" dirty="0" smtClean="0"/>
                        <a:t> 웹</a:t>
                      </a:r>
                      <a:r>
                        <a:rPr lang="ko-KR" altLang="en-US" sz="1400" baseline="0" dirty="0" smtClean="0"/>
                        <a:t> 디자인으로 불편함을 초래하지 않는가</a:t>
                      </a:r>
                      <a:endParaRPr lang="ko-KR" altLang="en-US" sz="14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6490" marR="106490" marT="53245" marB="53245" anchor="ctr"/>
                </a:tc>
              </a:tr>
              <a:tr h="675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5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5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웹사이트 내의 </a:t>
                      </a:r>
                      <a:r>
                        <a:rPr lang="ko-KR" altLang="en-US" sz="1400" dirty="0" err="1" smtClean="0"/>
                        <a:t>컨텐츠들이</a:t>
                      </a:r>
                      <a:r>
                        <a:rPr lang="ko-KR" altLang="en-US" sz="1400" dirty="0" smtClean="0"/>
                        <a:t> 잘 정돈되어 있는가</a:t>
                      </a:r>
                      <a:endParaRPr lang="ko-KR" altLang="en-US" sz="14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6490" marR="106490" marT="53245" marB="53245" anchor="ctr"/>
                </a:tc>
              </a:tr>
              <a:tr h="675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6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7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웹사이트 내 하이퍼링크들의 이동방식이 일관적인가</a:t>
                      </a:r>
                      <a:endParaRPr lang="ko-KR" altLang="en-US" sz="14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6490" marR="106490" marT="53245" marB="53245" anchor="ctr"/>
                </a:tc>
              </a:tr>
              <a:tr h="675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7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3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웹사이트 디자인과 그것의 이용자들의 특성이 </a:t>
                      </a:r>
                      <a:r>
                        <a:rPr lang="ko-KR" altLang="en-US" sz="1400" dirty="0" err="1" smtClean="0"/>
                        <a:t>알맞는가</a:t>
                      </a:r>
                      <a:endParaRPr lang="ko-KR" altLang="en-US" sz="14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106490" marR="106490" marT="53245" marB="53245" anchor="ctr"/>
                </a:tc>
              </a:tr>
              <a:tr h="675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8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2</a:t>
                      </a:r>
                      <a:endParaRPr lang="ko-KR" altLang="en-US" sz="21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웹사이트에 접속한 기기에 맞게 페이지가 변형되는가</a:t>
                      </a:r>
                      <a:endParaRPr lang="ko-KR" altLang="en-US" sz="1400" dirty="0"/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106490" marR="106490" marT="53245" marB="5324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490" marR="106490" marT="53245" marB="5324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04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41134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02. </a:t>
            </a:r>
            <a:r>
              <a:rPr lang="ko-KR" altLang="en-US" sz="2000" dirty="0" smtClean="0"/>
              <a:t>사용자 조사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860032" y="4437112"/>
            <a:ext cx="407515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동화약품 </a:t>
            </a:r>
            <a:r>
              <a:rPr lang="ko-KR" altLang="en-US" dirty="0" err="1" smtClean="0"/>
              <a:t>검색어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연령별 및 성별 </a:t>
            </a:r>
            <a:r>
              <a:rPr lang="ko-KR" altLang="en-US" dirty="0" smtClean="0"/>
              <a:t>비율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1000" dirty="0">
                <a:hlinkClick r:id="rId2"/>
              </a:rPr>
              <a:t>https://blackkiwi.net/service/keyword-analysis?keyword=%EB%8F</a:t>
            </a:r>
            <a:r>
              <a:rPr lang="en-US" altLang="ko-KR" sz="1000" dirty="0" smtClean="0">
                <a:hlinkClick r:id="rId2"/>
              </a:rPr>
              <a:t>%</a:t>
            </a:r>
            <a:endParaRPr lang="en-US" altLang="ko-KR" sz="1000" dirty="0" smtClean="0"/>
          </a:p>
          <a:p>
            <a:r>
              <a:rPr lang="en-US" altLang="ko-KR" sz="1000" dirty="0" smtClean="0"/>
              <a:t>99%ED%99%94%EC%95%BD%ED%92%88&amp;platform=</a:t>
            </a:r>
            <a:r>
              <a:rPr lang="en-US" altLang="ko-KR" sz="1000" dirty="0" err="1" smtClean="0"/>
              <a:t>google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4784"/>
            <a:ext cx="6374827" cy="22322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3717032"/>
            <a:ext cx="2739817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41134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02. </a:t>
            </a:r>
            <a:r>
              <a:rPr lang="ko-KR" altLang="en-US" sz="2000" dirty="0" smtClean="0"/>
              <a:t>사용자 조사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4784"/>
            <a:ext cx="6444208" cy="2194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789040"/>
            <a:ext cx="2751832" cy="2787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0032" y="4437112"/>
            <a:ext cx="434445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가스활명수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연령별 및 성별 </a:t>
            </a:r>
            <a:r>
              <a:rPr lang="ko-KR" altLang="en-US" dirty="0" smtClean="0"/>
              <a:t>비율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1000" dirty="0">
                <a:hlinkClick r:id="rId4"/>
              </a:rPr>
              <a:t>https://blackkiwi.net/service/keyword-analysis?keyword</a:t>
            </a:r>
            <a:r>
              <a:rPr lang="en-US" altLang="ko-KR" sz="1000" dirty="0" smtClean="0">
                <a:hlinkClick r:id="rId4"/>
              </a:rPr>
              <a:t>=%</a:t>
            </a:r>
            <a:r>
              <a:rPr lang="en-US" altLang="ko-KR" sz="1000" dirty="0">
                <a:hlinkClick r:id="rId4"/>
              </a:rPr>
              <a:t>EA%B0%80</a:t>
            </a:r>
            <a:r>
              <a:rPr lang="en-US" altLang="ko-KR" sz="1000" dirty="0" smtClean="0">
                <a:hlinkClick r:id="rId4"/>
              </a:rPr>
              <a:t>%</a:t>
            </a:r>
            <a:endParaRPr lang="en-US" altLang="ko-KR" sz="1000" dirty="0" smtClean="0"/>
          </a:p>
          <a:p>
            <a:r>
              <a:rPr lang="en-US" altLang="ko-KR" sz="1000" dirty="0" smtClean="0"/>
              <a:t>EC%8A%A4%ED%99%9C%EB%AA%85%EC%88%98&amp;platform=</a:t>
            </a:r>
            <a:r>
              <a:rPr lang="en-US" altLang="ko-KR" sz="1000" dirty="0" err="1" smtClean="0"/>
              <a:t>naver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019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41134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02. </a:t>
            </a:r>
            <a:r>
              <a:rPr lang="ko-KR" altLang="en-US" sz="2000" dirty="0" smtClean="0"/>
              <a:t>사용자 조사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259468"/>
            <a:ext cx="4515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당 사 대표제품인 </a:t>
            </a:r>
            <a:r>
              <a:rPr lang="ko-KR" altLang="en-US" sz="1600" b="1" dirty="0" err="1" smtClean="0"/>
              <a:t>가스활명수의</a:t>
            </a:r>
            <a:r>
              <a:rPr lang="ko-KR" altLang="en-US" sz="1600" b="1" dirty="0" smtClean="0"/>
              <a:t> 주 </a:t>
            </a:r>
            <a:r>
              <a:rPr lang="ko-KR" altLang="en-US" sz="1600" b="1" dirty="0" err="1" smtClean="0"/>
              <a:t>이용층</a:t>
            </a:r>
            <a:r>
              <a:rPr lang="ko-KR" altLang="en-US" sz="1600" b="1" dirty="0" smtClean="0"/>
              <a:t> 변화</a:t>
            </a: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44824"/>
            <a:ext cx="5768840" cy="39856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592" y="5830430"/>
            <a:ext cx="6212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b="1" dirty="0"/>
          </a:p>
          <a:p>
            <a:r>
              <a:rPr lang="ko-KR" altLang="en-US" sz="1200" b="1" dirty="0"/>
              <a:t>출처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약사신문</a:t>
            </a:r>
            <a:r>
              <a:rPr lang="en-US" altLang="ko-KR" sz="1200" b="1" dirty="0"/>
              <a:t>(https://</a:t>
            </a:r>
            <a:r>
              <a:rPr lang="en-US" altLang="ko-KR" sz="1200" b="1" dirty="0" smtClean="0"/>
              <a:t>www.pharmnews.com/news/articleView.html?idxno=202853)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633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406</Words>
  <Application>Microsoft Office PowerPoint</Application>
  <PresentationFormat>화면 슬라이드 쇼(4:3)</PresentationFormat>
  <Paragraphs>119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01.시장환경 조사분석</vt:lpstr>
      <vt:lpstr>01.시장환경 조사분석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-</cp:lastModifiedBy>
  <cp:revision>16</cp:revision>
  <dcterms:created xsi:type="dcterms:W3CDTF">2006-10-05T04:04:58Z</dcterms:created>
  <dcterms:modified xsi:type="dcterms:W3CDTF">2023-02-07T04:10:27Z</dcterms:modified>
</cp:coreProperties>
</file>